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4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rodobavki.com/modules.php?name=articles&amp;article_id=30&amp;page=al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dobavkam.net/additives/e200" TargetMode="External"/><Relationship Id="rId3" Type="http://schemas.openxmlformats.org/officeDocument/2006/relationships/hyperlink" Target="http://uk.dobavkam.net/additives/e1422" TargetMode="External"/><Relationship Id="rId7" Type="http://schemas.openxmlformats.org/officeDocument/2006/relationships/hyperlink" Target="http://uk.dobavkam.net/additives/e330" TargetMode="External"/><Relationship Id="rId12" Type="http://schemas.openxmlformats.org/officeDocument/2006/relationships/hyperlink" Target="http://ozpp.ru/consumer/useful/article5.html" TargetMode="External"/><Relationship Id="rId2" Type="http://schemas.openxmlformats.org/officeDocument/2006/relationships/hyperlink" Target="http://uk.dobavkam.net/additives/e26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dobavkam.net/additives/e415" TargetMode="External"/><Relationship Id="rId11" Type="http://schemas.openxmlformats.org/officeDocument/2006/relationships/image" Target="../media/image14.jpeg"/><Relationship Id="rId5" Type="http://schemas.openxmlformats.org/officeDocument/2006/relationships/hyperlink" Target="http://uk.dobavkam.net/additives/e1442" TargetMode="External"/><Relationship Id="rId10" Type="http://schemas.openxmlformats.org/officeDocument/2006/relationships/hyperlink" Target="http://uk.dobavkam.net/additives/e385" TargetMode="External"/><Relationship Id="rId4" Type="http://schemas.openxmlformats.org/officeDocument/2006/relationships/hyperlink" Target="http://uk.dobavkam.net/additives/e1450" TargetMode="External"/><Relationship Id="rId9" Type="http://schemas.openxmlformats.org/officeDocument/2006/relationships/hyperlink" Target="http://uk.dobavkam.net/additives/e4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941168"/>
            <a:ext cx="8458200" cy="170304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Выполнила ученица</a:t>
            </a:r>
          </a:p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11-В класса</a:t>
            </a:r>
          </a:p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Мухина Оля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80528" y="1412776"/>
            <a:ext cx="7706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«Е»</a:t>
            </a:r>
            <a:r>
              <a:rPr lang="ru-RU" sz="54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школьном буфете?!</a:t>
            </a:r>
            <a:endParaRPr lang="ru-RU" sz="54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7410" name="Picture 2" descr="http://www.likar.info/pictures_ckfinder/images/pischevye_dobavki_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1374">
            <a:off x="1319025" y="2483442"/>
            <a:ext cx="2571750" cy="2447926"/>
          </a:xfrm>
          <a:prstGeom prst="rect">
            <a:avLst/>
          </a:prstGeom>
          <a:noFill/>
        </p:spPr>
      </p:pic>
      <p:pic>
        <p:nvPicPr>
          <p:cNvPr id="17412" name="Picture 4" descr="http://www.rostest.ru/upload/medialibrary/88e/%20ajbnhko%20pn%20o%20gmrvtrh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421840">
            <a:off x="5379700" y="2761660"/>
            <a:ext cx="2125375" cy="3438001"/>
          </a:xfrm>
          <a:prstGeom prst="rect">
            <a:avLst/>
          </a:prstGeom>
          <a:noFill/>
        </p:spPr>
      </p:pic>
      <p:pic>
        <p:nvPicPr>
          <p:cNvPr id="17414" name="Picture 6" descr="https://lh5.ggpht.com/Cdb-rV-qlzQiBKOqEwvC1lLaZnGTVCDmOJS04PlOk8l_hqcE4YzkHhOSFGhna1tf=w3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0"/>
            <a:ext cx="1691680" cy="16916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latin typeface="Comic Sans MS" pitchFamily="66" charset="0"/>
              </a:rPr>
              <a:t>Опасные пищевые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Е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00B0F0"/>
                </a:solidFill>
                <a:latin typeface="Comic Sans MS" pitchFamily="66" charset="0"/>
              </a:rPr>
              <a:t>добавки</a:t>
            </a:r>
            <a:endParaRPr lang="ru-RU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4100" name="Picture 4" descr="http://cs411219.vk.me/v411219968/7325/I4pfZ9PefPU.jpg"/>
          <p:cNvPicPr>
            <a:picLocks noChangeAspect="1" noChangeArrowheads="1"/>
          </p:cNvPicPr>
          <p:nvPr/>
        </p:nvPicPr>
        <p:blipFill>
          <a:blip r:embed="rId2" cstate="print"/>
          <a:srcRect l="3851" t="3150" r="5020" b="11801"/>
          <a:stretch>
            <a:fillRect/>
          </a:stretch>
        </p:blipFill>
        <p:spPr bwMode="auto">
          <a:xfrm>
            <a:off x="971600" y="1340769"/>
            <a:ext cx="6912768" cy="4752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483768" y="6165304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Comic Sans MS" pitchFamily="66" charset="0"/>
                <a:hlinkClick r:id="rId3"/>
              </a:rPr>
              <a:t>...дополнение...</a:t>
            </a:r>
            <a:endParaRPr lang="ru-RU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2376264" cy="648072"/>
          </a:xfrm>
        </p:spPr>
        <p:txBody>
          <a:bodyPr>
            <a:noAutofit/>
          </a:bodyPr>
          <a:lstStyle/>
          <a:p>
            <a:r>
              <a:rPr lang="ru-RU" sz="4000" b="1" cap="none" dirty="0" smtClean="0"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Чипсы:   </a:t>
            </a:r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7544" y="2420888"/>
          <a:ext cx="7429500" cy="4323863"/>
        </p:xfrm>
        <a:graphic>
          <a:graphicData uri="http://schemas.openxmlformats.org/drawingml/2006/table">
            <a:tbl>
              <a:tblPr/>
              <a:tblGrid>
                <a:gridCol w="1785938"/>
                <a:gridCol w="785812"/>
                <a:gridCol w="1477963"/>
                <a:gridCol w="1149350"/>
                <a:gridCol w="1001712"/>
                <a:gridCol w="1228725"/>
              </a:tblGrid>
              <a:tr h="883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Lay`S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Московский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Картофель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Estrella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Cheetos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Prinples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67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Жиры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30 г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35,60 г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28,5 г 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 г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32 г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7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Крахмал (углеводы)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53 г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47,20 г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53,2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7,6 г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52 г 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7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Энергетическая ценность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510 ккал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528 ккал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500 ккал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502 ккал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514 ккал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Пищевые добавки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Е330,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Е261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Е621, Е330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Е621,Е627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Е330,Е307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Е621, Е330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Е621,Е627, Е471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Предпочтения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2836" marR="628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95536" y="1916832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Содержание  пищевых добавок, жиров и энергетической   ценности.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188640"/>
            <a:ext cx="7092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Содержание  пищевых добавок, жиров и энергетической   ценности.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67744" y="692696"/>
            <a:ext cx="7020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Надо не забывать, что чипсы – </a:t>
            </a:r>
            <a:r>
              <a:rPr lang="ru-RU" dirty="0" err="1" smtClean="0">
                <a:solidFill>
                  <a:srgbClr val="00B0F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фастфуд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 А </a:t>
            </a:r>
            <a:r>
              <a:rPr lang="ru-RU" dirty="0" err="1" smtClean="0">
                <a:solidFill>
                  <a:srgbClr val="00B0F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фастфуд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– очень калорийная и жирная пища, которая очень вредит нашему здоровью. 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67744" y="1412776"/>
            <a:ext cx="3791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Чипсы не замена нормальной пище.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4" name="Picture 4" descr="http://www.yaplakal.com/uploads/previews/post-3-13020867795799.jpg"/>
          <p:cNvPicPr>
            <a:picLocks noChangeAspect="1" noChangeArrowheads="1"/>
          </p:cNvPicPr>
          <p:nvPr/>
        </p:nvPicPr>
        <p:blipFill>
          <a:blip r:embed="rId2" cstate="print"/>
          <a:srcRect r="-474" b="7790"/>
          <a:stretch>
            <a:fillRect/>
          </a:stretch>
        </p:blipFill>
        <p:spPr bwMode="auto">
          <a:xfrm>
            <a:off x="467544" y="2420888"/>
            <a:ext cx="1800200" cy="9361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 build="p"/>
      <p:bldP spid="11" grpId="0" build="p"/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2304256" cy="838200"/>
          </a:xfrm>
        </p:spPr>
        <p:txBody>
          <a:bodyPr>
            <a:normAutofit/>
          </a:bodyPr>
          <a:lstStyle/>
          <a:p>
            <a:r>
              <a:rPr lang="ru-RU" sz="4000" b="1" cap="none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Крекеры</a:t>
            </a: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8434" name="Picture 2" descr="Печенье Крекер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3152" y="0"/>
            <a:ext cx="2060848" cy="2060848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323528" y="2420888"/>
            <a:ext cx="4968552" cy="216024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Крекеры не рекомендуется потреблять в большом количестве, особенно при наличии разнообразных болезней сердца и сосудов, а также печени. Кроме этого, данный продует вреден для людей, которые склонны к набору лишнего веса. Во многих крекерах можно найти массу химикатов, в том числе вкусовых добавок, а также соли и пережаренных насыщенных жиров.</a:t>
            </a:r>
            <a:endParaRPr lang="ru-RU" sz="1400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5724128" y="2348880"/>
            <a:ext cx="3240360" cy="4286250"/>
            <a:chOff x="5724128" y="2132856"/>
            <a:chExt cx="3240360" cy="4286250"/>
          </a:xfrm>
        </p:grpSpPr>
        <p:pic>
          <p:nvPicPr>
            <p:cNvPr id="18438" name="Picture 6" descr="http://nosovka.com.ua/images/content/article_photo_189-13804076772.jpg"/>
            <p:cNvPicPr>
              <a:picLocks noChangeAspect="1" noChangeArrowheads="1"/>
            </p:cNvPicPr>
            <p:nvPr/>
          </p:nvPicPr>
          <p:blipFill>
            <a:blip r:embed="rId3" cstate="print"/>
            <a:srcRect r="43301"/>
            <a:stretch>
              <a:fillRect/>
            </a:stretch>
          </p:blipFill>
          <p:spPr bwMode="auto">
            <a:xfrm>
              <a:off x="5724128" y="2132856"/>
              <a:ext cx="3240360" cy="428625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cxnSp>
          <p:nvCxnSpPr>
            <p:cNvPr id="11" name="Прямая соединительная линия 10"/>
            <p:cNvCxnSpPr/>
            <p:nvPr/>
          </p:nvCxnSpPr>
          <p:spPr>
            <a:xfrm>
              <a:off x="7092280" y="3717032"/>
              <a:ext cx="108012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Горизонтальный свиток 12"/>
          <p:cNvSpPr/>
          <p:nvPr/>
        </p:nvSpPr>
        <p:spPr>
          <a:xfrm>
            <a:off x="251520" y="4653136"/>
            <a:ext cx="5184576" cy="1944216"/>
          </a:xfrm>
          <a:prstGeom prst="horizontalScroll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7030A0"/>
                </a:solidFill>
              </a:rPr>
              <a:t>Усилители вкуса и аромата. В качестве усилителей сладкого вкуса и аромата применяют </a:t>
            </a:r>
            <a:r>
              <a:rPr lang="ru-RU" sz="1600" dirty="0" err="1" smtClean="0">
                <a:solidFill>
                  <a:srgbClr val="7030A0"/>
                </a:solidFill>
              </a:rPr>
              <a:t>мальтол</a:t>
            </a:r>
            <a:r>
              <a:rPr lang="ru-RU" sz="1600" dirty="0" smtClean="0">
                <a:solidFill>
                  <a:srgbClr val="7030A0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(Е636), </a:t>
            </a:r>
            <a:r>
              <a:rPr lang="ru-RU" sz="1600" dirty="0" err="1" smtClean="0">
                <a:solidFill>
                  <a:srgbClr val="7030A0"/>
                </a:solidFill>
              </a:rPr>
              <a:t>этилмальтол</a:t>
            </a:r>
            <a:r>
              <a:rPr lang="ru-RU" sz="1600" dirty="0" smtClean="0">
                <a:solidFill>
                  <a:srgbClr val="7030A0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(Е637), </a:t>
            </a:r>
            <a:r>
              <a:rPr lang="ru-RU" sz="1600" dirty="0" smtClean="0">
                <a:solidFill>
                  <a:srgbClr val="7030A0"/>
                </a:solidFill>
              </a:rPr>
              <a:t>интенсивные </a:t>
            </a:r>
            <a:r>
              <a:rPr lang="ru-RU" sz="1600" dirty="0" err="1" smtClean="0">
                <a:solidFill>
                  <a:srgbClr val="7030A0"/>
                </a:solidFill>
              </a:rPr>
              <a:t>подсластители</a:t>
            </a:r>
            <a:r>
              <a:rPr lang="ru-RU" sz="1600" dirty="0" smtClean="0">
                <a:solidFill>
                  <a:srgbClr val="7030A0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(Е954, Е955, Е959), </a:t>
            </a:r>
            <a:r>
              <a:rPr lang="ru-RU" sz="1600" dirty="0" smtClean="0">
                <a:solidFill>
                  <a:srgbClr val="7030A0"/>
                </a:solidFill>
              </a:rPr>
              <a:t>ванилин усиливает фруктовый, шоколадный вкус и аромат.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39752" y="116632"/>
            <a:ext cx="49685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Печенье с высоким и умеренным содержанием сахара удобно, чтобы перекусить на ходу, и богато углеводами, чтобы утолить голод. Хрустящие крекеры и хлебцы могут также заменить хлеб. Но в большинстве из них высоко содержание жиров и лишь в некоторых приемлемое содержание полезных веществ.</a:t>
            </a:r>
            <a:endParaRPr lang="ru-RU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 animBg="1"/>
      <p:bldP spid="13" grpId="0" build="p" animBg="1"/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2448272" cy="838200"/>
          </a:xfrm>
        </p:spPr>
        <p:txBody>
          <a:bodyPr>
            <a:normAutofit/>
          </a:bodyPr>
          <a:lstStyle/>
          <a:p>
            <a:r>
              <a:rPr lang="ru-RU" sz="4000" b="1" cap="none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Шоколад</a:t>
            </a: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8" name="Picture 4" descr="http://www.iamcook.ru/upl/pub/chocolate-benefits/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349" y="260648"/>
            <a:ext cx="2285651" cy="2708920"/>
          </a:xfrm>
          <a:prstGeom prst="rect">
            <a:avLst/>
          </a:prstGeom>
          <a:noFill/>
        </p:spPr>
      </p:pic>
      <p:graphicFrame>
        <p:nvGraphicFramePr>
          <p:cNvPr id="7" name="Group 132"/>
          <p:cNvGraphicFramePr>
            <a:graphicFrameLocks/>
          </p:cNvGraphicFramePr>
          <p:nvPr/>
        </p:nvGraphicFramePr>
        <p:xfrm>
          <a:off x="2915816" y="3861048"/>
          <a:ext cx="5904655" cy="2872328"/>
        </p:xfrm>
        <a:graphic>
          <a:graphicData uri="http://schemas.openxmlformats.org/drawingml/2006/table">
            <a:tbl>
              <a:tblPr/>
              <a:tblGrid>
                <a:gridCol w="1764609"/>
                <a:gridCol w="1357392"/>
                <a:gridCol w="1357392"/>
                <a:gridCol w="1425262"/>
              </a:tblGrid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mic Sans MS" pitchFamily="66" charset="0"/>
                        </a:rPr>
                        <a:t>Показатели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mic Sans MS" pitchFamily="66" charset="0"/>
                        </a:rPr>
                        <a:t>Горький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mic Sans MS" pitchFamily="66" charset="0"/>
                        </a:rPr>
                        <a:t> Белый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mic Sans MS" pitchFamily="66" charset="0"/>
                        </a:rPr>
                        <a:t>Молочный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Белки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Углеводы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Жиры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Натрий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Нет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Нет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</a:rPr>
                        <a:t>Добавки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Е322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лецитин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Е476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Е476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67544" y="1124744"/>
            <a:ext cx="6444208" cy="297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i="1" dirty="0" smtClean="0">
                <a:solidFill>
                  <a:srgbClr val="00B050"/>
                </a:solidFill>
              </a:rPr>
              <a:t>Углеводы</a:t>
            </a:r>
            <a:r>
              <a:rPr lang="ru-RU" b="1" i="1" dirty="0" smtClean="0">
                <a:solidFill>
                  <a:schemeClr val="tx2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–</a:t>
            </a:r>
            <a:r>
              <a:rPr lang="ru-RU" dirty="0" smtClean="0"/>
              <a:t> это главный источник энергии для организма. </a:t>
            </a:r>
          </a:p>
          <a:p>
            <a:pPr>
              <a:lnSpc>
                <a:spcPct val="80000"/>
              </a:lnSpc>
            </a:pPr>
            <a:endParaRPr lang="ru-RU" dirty="0" smtClean="0"/>
          </a:p>
          <a:p>
            <a:pPr>
              <a:lnSpc>
                <a:spcPct val="80000"/>
              </a:lnSpc>
            </a:pPr>
            <a:r>
              <a:rPr lang="ru-RU" b="1" i="1" dirty="0" smtClean="0">
                <a:solidFill>
                  <a:srgbClr val="00B050"/>
                </a:solidFill>
              </a:rPr>
              <a:t>Белки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–</a:t>
            </a:r>
            <a:r>
              <a:rPr lang="ru-RU" dirty="0" smtClean="0"/>
              <a:t> это основной строительный материал организма. Они формируют все органы и ткани, обеспечивая их рост и обновление.</a:t>
            </a:r>
          </a:p>
          <a:p>
            <a:pPr>
              <a:lnSpc>
                <a:spcPct val="80000"/>
              </a:lnSpc>
            </a:pPr>
            <a:endParaRPr lang="ru-RU" b="1" i="1" dirty="0" smtClean="0"/>
          </a:p>
          <a:p>
            <a:pPr>
              <a:lnSpc>
                <a:spcPct val="80000"/>
              </a:lnSpc>
            </a:pPr>
            <a:r>
              <a:rPr lang="ru-RU" b="1" i="1" dirty="0" smtClean="0">
                <a:solidFill>
                  <a:srgbClr val="00B050"/>
                </a:solidFill>
              </a:rPr>
              <a:t>Жиры.</a:t>
            </a:r>
            <a:r>
              <a:rPr lang="ru-RU" dirty="0" smtClean="0"/>
              <a:t> Основной запас энергии организма хранится в жирах. Жиры находятся во всех тканях и органах. Они делятся на животные и растительные. </a:t>
            </a:r>
          </a:p>
          <a:p>
            <a:pPr>
              <a:lnSpc>
                <a:spcPct val="80000"/>
              </a:lnSpc>
            </a:pPr>
            <a:endParaRPr lang="ru-RU" dirty="0" smtClean="0"/>
          </a:p>
          <a:p>
            <a:pPr>
              <a:lnSpc>
                <a:spcPct val="80000"/>
              </a:lnSpc>
            </a:pPr>
            <a:r>
              <a:rPr lang="ru-RU" dirty="0" smtClean="0"/>
              <a:t>Также в шоколаде есть </a:t>
            </a:r>
            <a:r>
              <a:rPr lang="ru-RU" b="1" i="1" dirty="0" smtClean="0">
                <a:solidFill>
                  <a:srgbClr val="00B0F0"/>
                </a:solidFill>
              </a:rPr>
              <a:t>пищевые добавки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(Е476, Е322).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Добавки </a:t>
            </a:r>
            <a:r>
              <a:rPr lang="ru-RU" b="1" i="1" dirty="0" smtClean="0">
                <a:solidFill>
                  <a:srgbClr val="C00000"/>
                </a:solidFill>
              </a:rPr>
              <a:t>Е 476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Е 322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не относятся к вредным пищевым добавкам.</a:t>
            </a:r>
            <a:endParaRPr lang="ru-RU" dirty="0"/>
          </a:p>
        </p:txBody>
      </p:sp>
      <p:sp>
        <p:nvSpPr>
          <p:cNvPr id="9" name="Вертикальный свиток 8"/>
          <p:cNvSpPr/>
          <p:nvPr/>
        </p:nvSpPr>
        <p:spPr>
          <a:xfrm>
            <a:off x="0" y="4221088"/>
            <a:ext cx="2771800" cy="2448272"/>
          </a:xfrm>
          <a:prstGeom prst="verticalScroll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FF0000"/>
                </a:solidFill>
              </a:rPr>
              <a:t>И все-таки, старайтесь покупать шоколад, который содержит пищевых добавок как можно меньше!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376264" cy="838200"/>
          </a:xfrm>
        </p:spPr>
        <p:txBody>
          <a:bodyPr>
            <a:normAutofit/>
          </a:bodyPr>
          <a:lstStyle/>
          <a:p>
            <a:r>
              <a:rPr lang="ru-RU" sz="4000" b="1" cap="none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Напитки</a:t>
            </a: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52" name="Picture 4" descr="http://baloven.info/wp-content/uploads/2012/03/StopCoca1-277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9631" y="0"/>
            <a:ext cx="2134369" cy="20608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051720" y="548680"/>
            <a:ext cx="4824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Состав газировки на примере </a:t>
            </a:r>
            <a:r>
              <a:rPr lang="en-US" b="1" i="1" dirty="0" smtClean="0">
                <a:solidFill>
                  <a:srgbClr val="0070C0"/>
                </a:solidFill>
              </a:rPr>
              <a:t>Coca-Cola Light</a:t>
            </a:r>
            <a:r>
              <a:rPr lang="ru-RU" b="1" i="1" dirty="0" smtClean="0">
                <a:solidFill>
                  <a:srgbClr val="0070C0"/>
                </a:solidFill>
              </a:rPr>
              <a:t>: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196752"/>
            <a:ext cx="4644008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ru-RU" b="1" dirty="0" smtClean="0">
                <a:solidFill>
                  <a:srgbClr val="0070C0"/>
                </a:solidFill>
              </a:rPr>
              <a:t>1.</a:t>
            </a:r>
            <a:r>
              <a:rPr lang="ru-RU" dirty="0" smtClean="0">
                <a:solidFill>
                  <a:srgbClr val="FF0000"/>
                </a:solidFill>
              </a:rPr>
              <a:t>E952</a:t>
            </a:r>
            <a:r>
              <a:rPr lang="ru-RU" dirty="0" smtClean="0"/>
              <a:t> — Заменитель сахара, синтетический химикат.   </a:t>
            </a:r>
            <a:endParaRPr lang="en-US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b="1" dirty="0" smtClean="0">
                <a:solidFill>
                  <a:srgbClr val="0070C0"/>
                </a:solidFill>
              </a:rPr>
              <a:t>2.</a:t>
            </a:r>
            <a:r>
              <a:rPr lang="ru-RU" dirty="0" smtClean="0">
                <a:solidFill>
                  <a:srgbClr val="FF0000"/>
                </a:solidFill>
              </a:rPr>
              <a:t>E 150d</a:t>
            </a:r>
            <a:r>
              <a:rPr lang="ru-RU" dirty="0" smtClean="0"/>
              <a:t> — краситель —   сахарный колер (жжёный сахар) получают путём переработки сахара при определённых температурах с добавлением  сульфата аммония.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b="1" dirty="0" smtClean="0">
                <a:solidFill>
                  <a:srgbClr val="0070C0"/>
                </a:solidFill>
              </a:rPr>
              <a:t>3.</a:t>
            </a:r>
            <a:r>
              <a:rPr lang="ru-RU" dirty="0" smtClean="0">
                <a:solidFill>
                  <a:srgbClr val="FF0000"/>
                </a:solidFill>
              </a:rPr>
              <a:t>E 950</a:t>
            </a:r>
            <a:r>
              <a:rPr lang="ru-RU" dirty="0" smtClean="0"/>
              <a:t> — </a:t>
            </a:r>
            <a:r>
              <a:rPr lang="ru-RU" dirty="0" err="1" smtClean="0"/>
              <a:t>сахарозаменитель</a:t>
            </a:r>
            <a:r>
              <a:rPr lang="ru-RU" dirty="0" smtClean="0"/>
              <a:t>, в 200 раз слаще сахарозы.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b="1" dirty="0" smtClean="0">
                <a:solidFill>
                  <a:srgbClr val="0070C0"/>
                </a:solidFill>
              </a:rPr>
              <a:t>4.</a:t>
            </a:r>
            <a:r>
              <a:rPr lang="ru-RU" dirty="0" smtClean="0">
                <a:solidFill>
                  <a:srgbClr val="FF0000"/>
                </a:solidFill>
              </a:rPr>
              <a:t>E 951</a:t>
            </a:r>
            <a:r>
              <a:rPr lang="ru-RU" dirty="0" smtClean="0"/>
              <a:t> — </a:t>
            </a:r>
            <a:r>
              <a:rPr lang="ru-RU" dirty="0" err="1" smtClean="0"/>
              <a:t>аспартам</a:t>
            </a:r>
            <a:r>
              <a:rPr lang="ru-RU" dirty="0" smtClean="0"/>
              <a:t> — </a:t>
            </a:r>
            <a:r>
              <a:rPr lang="ru-RU" dirty="0" err="1" smtClean="0"/>
              <a:t>сахарозаменитель</a:t>
            </a:r>
            <a:r>
              <a:rPr lang="ru-RU" dirty="0" smtClean="0"/>
              <a:t> для больных диабетом. 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3645024"/>
            <a:ext cx="4572000" cy="18651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ru-RU" b="1" dirty="0" smtClean="0">
                <a:solidFill>
                  <a:srgbClr val="0070C0"/>
                </a:solidFill>
              </a:rPr>
              <a:t>5.</a:t>
            </a:r>
            <a:r>
              <a:rPr lang="ru-RU" dirty="0" smtClean="0">
                <a:solidFill>
                  <a:srgbClr val="FF0000"/>
                </a:solidFill>
              </a:rPr>
              <a:t>E 338</a:t>
            </a:r>
            <a:r>
              <a:rPr lang="ru-RU" dirty="0" smtClean="0"/>
              <a:t> — ортофосфорная кислота,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b="1" dirty="0" smtClean="0">
                <a:solidFill>
                  <a:srgbClr val="0070C0"/>
                </a:solidFill>
              </a:rPr>
              <a:t>6.</a:t>
            </a:r>
            <a:r>
              <a:rPr lang="ru-RU" dirty="0" smtClean="0">
                <a:solidFill>
                  <a:srgbClr val="FF0000"/>
                </a:solidFill>
              </a:rPr>
              <a:t>Е 330</a:t>
            </a:r>
            <a:r>
              <a:rPr lang="ru-RU" dirty="0" smtClean="0"/>
              <a:t> — лимонная кислота — бесцветные кристаллы. Широко распространена в природе.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b="1" dirty="0" smtClean="0">
                <a:solidFill>
                  <a:srgbClr val="0070C0"/>
                </a:solidFill>
              </a:rPr>
              <a:t>7.</a:t>
            </a:r>
            <a:r>
              <a:rPr lang="ru-RU" dirty="0" smtClean="0">
                <a:solidFill>
                  <a:srgbClr val="FF0000"/>
                </a:solidFill>
              </a:rPr>
              <a:t>Е 211</a:t>
            </a:r>
            <a:r>
              <a:rPr lang="ru-RU" dirty="0" smtClean="0"/>
              <a:t> — </a:t>
            </a:r>
            <a:r>
              <a:rPr lang="ru-RU" dirty="0" err="1" smtClean="0"/>
              <a:t>бензоат</a:t>
            </a:r>
            <a:r>
              <a:rPr lang="ru-RU" dirty="0" smtClean="0"/>
              <a:t> натрия —  консервант пищевых продуктов в производстве повидла, мармелада, кильки, кетовой икры, плодово-ягодных соков, полуфабрикатов. 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4048" y="2204864"/>
            <a:ext cx="4032448" cy="11521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Сладкие газированные напитки – смесь сахара, химии и газов – чтобы быстрее распределить по организму вредные вещества.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i="1" dirty="0" smtClean="0"/>
              <a:t>     </a:t>
            </a:r>
            <a:endParaRPr lang="ru-RU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60032" y="3429000"/>
            <a:ext cx="4032448" cy="10801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Comic Sans MS" pitchFamily="66" charset="0"/>
              </a:rPr>
              <a:t>Важно знать, что именно в газированных напитках может реально принести вред. Во-первых, это углеводы. В 0,33 л. </a:t>
            </a:r>
            <a:r>
              <a:rPr lang="ru-RU" sz="1200" b="1" dirty="0" err="1" smtClean="0">
                <a:solidFill>
                  <a:srgbClr val="FF0000"/>
                </a:solidFill>
                <a:latin typeface="Comic Sans MS" pitchFamily="66" charset="0"/>
              </a:rPr>
              <a:t>Pepsi-Cola</a:t>
            </a:r>
            <a:r>
              <a:rPr lang="ru-RU" sz="1200" dirty="0" smtClean="0">
                <a:latin typeface="Comic Sans MS" pitchFamily="66" charset="0"/>
              </a:rPr>
              <a:t> содержится 8 кусков сахара. Мало кто стал бы пить такой сладкий чай или кофе. </a:t>
            </a:r>
            <a:endParaRPr lang="ru-RU" sz="1200" dirty="0">
              <a:latin typeface="Comic Sans MS" pitchFamily="66" charset="0"/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4572000" y="4581128"/>
            <a:ext cx="4464496" cy="2132856"/>
          </a:xfrm>
          <a:prstGeom prst="horizontalScroll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r>
              <a:rPr lang="ru-RU" sz="1400" b="1" dirty="0" smtClean="0">
                <a:solidFill>
                  <a:srgbClr val="00B050"/>
                </a:solidFill>
                <a:latin typeface="Comic Sans MS" pitchFamily="66" charset="0"/>
              </a:rPr>
              <a:t>Химический состав напитков оказывает губительное действие на здоровье: разрушаются зубы, становятся хрупкими кости,  может возникнуть ожирение, аллергия, заболевания желудка, кофеиновая зависимость по типу наркотической.</a:t>
            </a:r>
          </a:p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56612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 smtClean="0">
                <a:solidFill>
                  <a:srgbClr val="FF0066"/>
                </a:solidFill>
              </a:rPr>
              <a:t>Для утоления жажды лучше использовать: морсы, минеральную воду, очищенную питьевую воду. </a:t>
            </a:r>
            <a:endParaRPr lang="ru-RU" dirty="0">
              <a:solidFill>
                <a:srgbClr val="FF0066"/>
              </a:solidFill>
            </a:endParaRPr>
          </a:p>
        </p:txBody>
      </p:sp>
      <p:pic>
        <p:nvPicPr>
          <p:cNvPr id="15" name="Picture 2" descr="http://rybkovskaya.ru/wp-content/uploads/2011/12/koka-kol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589845">
            <a:off x="5186973" y="707766"/>
            <a:ext cx="1312834" cy="157977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 build="p"/>
      <p:bldP spid="8" grpId="0" build="p"/>
      <p:bldP spid="10" grpId="0" animBg="1"/>
      <p:bldP spid="11" grpId="0" animBg="1"/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baloven.info/wp-content/uploads/2012/03/Coca_Cola_vred-e13276021695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44000" cy="50405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332656"/>
            <a:ext cx="2386608" cy="838200"/>
          </a:xfrm>
        </p:spPr>
        <p:txBody>
          <a:bodyPr>
            <a:normAutofit/>
          </a:bodyPr>
          <a:lstStyle/>
          <a:p>
            <a:r>
              <a:rPr lang="ru-RU" sz="4000" b="1" cap="none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Справка</a:t>
            </a: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696" y="1268760"/>
            <a:ext cx="6912768" cy="482453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700" b="1" dirty="0" smtClean="0">
                <a:solidFill>
                  <a:schemeClr val="tx1"/>
                </a:solidFill>
                <a:latin typeface="Comic Sans MS" pitchFamily="66" charset="0"/>
              </a:rPr>
              <a:t>Соус «Чумак </a:t>
            </a:r>
            <a:r>
              <a:rPr lang="ru-RU" sz="1700" b="1" dirty="0" err="1" smtClean="0">
                <a:solidFill>
                  <a:schemeClr val="tx1"/>
                </a:solidFill>
                <a:latin typeface="Comic Sans MS" pitchFamily="66" charset="0"/>
              </a:rPr>
              <a:t>Болгарський</a:t>
            </a:r>
            <a:r>
              <a:rPr lang="ru-RU" sz="17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b="1" dirty="0" err="1" smtClean="0">
                <a:solidFill>
                  <a:schemeClr val="tx1"/>
                </a:solidFill>
                <a:latin typeface="Comic Sans MS" pitchFamily="66" charset="0"/>
              </a:rPr>
              <a:t>з</a:t>
            </a:r>
            <a:r>
              <a:rPr lang="ru-RU" sz="17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b="1" dirty="0" err="1" smtClean="0">
                <a:solidFill>
                  <a:schemeClr val="tx1"/>
                </a:solidFill>
                <a:latin typeface="Comic Sans MS" pitchFamily="66" charset="0"/>
              </a:rPr>
              <a:t>солодким</a:t>
            </a:r>
            <a:r>
              <a:rPr lang="ru-RU" sz="1700" b="1" dirty="0" smtClean="0">
                <a:solidFill>
                  <a:schemeClr val="tx1"/>
                </a:solidFill>
                <a:latin typeface="Comic Sans MS" pitchFamily="66" charset="0"/>
              </a:rPr>
              <a:t> перцем». Склад: </a:t>
            </a:r>
          </a:p>
          <a:p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олія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соняшникова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рафінована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дезодорована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, вода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питна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цукор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білий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, пюре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з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солодкого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болгарського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перцю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сіль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кухонна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сушені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овочі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(паприка, цибуля,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кайєнський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перець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перець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халапено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зелений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),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томатна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паста, </a:t>
            </a:r>
            <a:r>
              <a:rPr lang="ru-RU" sz="1700" i="1" dirty="0" err="1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оцтова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 кислота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 (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Е260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), порошок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яєчного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жовтка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, </a:t>
            </a:r>
            <a:r>
              <a:rPr lang="ru-RU" sz="1700" i="1" dirty="0" err="1" smtClean="0">
                <a:solidFill>
                  <a:schemeClr val="tx1"/>
                </a:solidFill>
                <a:latin typeface="Comic Sans MS" pitchFamily="66" charset="0"/>
                <a:hlinkClick r:id="rId3"/>
              </a:rPr>
              <a:t>крохмаль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3"/>
              </a:rPr>
              <a:t> </a:t>
            </a:r>
            <a:r>
              <a:rPr lang="ru-RU" sz="1700" i="1" dirty="0" err="1" smtClean="0">
                <a:solidFill>
                  <a:schemeClr val="tx1"/>
                </a:solidFill>
                <a:latin typeface="Comic Sans MS" pitchFamily="66" charset="0"/>
                <a:hlinkClick r:id="rId3"/>
              </a:rPr>
              <a:t>модифікований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 (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4"/>
              </a:rPr>
              <a:t>Е1450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,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5"/>
              </a:rPr>
              <a:t>Е1442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), </a:t>
            </a:r>
            <a:r>
              <a:rPr lang="ru-RU" sz="1700" i="1" dirty="0" err="1" smtClean="0">
                <a:solidFill>
                  <a:schemeClr val="tx1"/>
                </a:solidFill>
                <a:latin typeface="Comic Sans MS" pitchFamily="66" charset="0"/>
                <a:hlinkClick r:id="rId6"/>
              </a:rPr>
              <a:t>ксантанова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6"/>
              </a:rPr>
              <a:t> </a:t>
            </a:r>
            <a:r>
              <a:rPr lang="ru-RU" sz="1700" i="1" dirty="0" err="1" smtClean="0">
                <a:solidFill>
                  <a:schemeClr val="tx1"/>
                </a:solidFill>
                <a:latin typeface="Comic Sans MS" pitchFamily="66" charset="0"/>
                <a:hlinkClick r:id="rId6"/>
              </a:rPr>
              <a:t>камідь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 (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6"/>
              </a:rPr>
              <a:t>Е415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), </a:t>
            </a:r>
            <a:r>
              <a:rPr lang="ru-RU" sz="1700" i="1" dirty="0" err="1" smtClean="0">
                <a:solidFill>
                  <a:schemeClr val="tx1"/>
                </a:solidFill>
                <a:latin typeface="Comic Sans MS" pitchFamily="66" charset="0"/>
                <a:hlinkClick r:id="rId7"/>
              </a:rPr>
              <a:t>лимонна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7"/>
              </a:rPr>
              <a:t> кислота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 (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7"/>
              </a:rPr>
              <a:t>Е330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), </a:t>
            </a:r>
            <a:r>
              <a:rPr lang="ru-RU" sz="1700" i="1" dirty="0" err="1" smtClean="0">
                <a:solidFill>
                  <a:schemeClr val="tx1"/>
                </a:solidFill>
                <a:latin typeface="Comic Sans MS" pitchFamily="66" charset="0"/>
                <a:hlinkClick r:id="rId8"/>
              </a:rPr>
              <a:t>сорбінова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8"/>
              </a:rPr>
              <a:t> кислота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 (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8"/>
              </a:rPr>
              <a:t>Е200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),</a:t>
            </a:r>
            <a:r>
              <a:rPr lang="ru-RU" sz="1700" i="1" dirty="0" err="1" smtClean="0">
                <a:solidFill>
                  <a:schemeClr val="tx1"/>
                </a:solidFill>
                <a:latin typeface="Comic Sans MS" pitchFamily="66" charset="0"/>
                <a:hlinkClick r:id="rId9"/>
              </a:rPr>
              <a:t>гуарова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9"/>
              </a:rPr>
              <a:t> </a:t>
            </a:r>
            <a:r>
              <a:rPr lang="ru-RU" sz="1700" i="1" dirty="0" err="1" smtClean="0">
                <a:solidFill>
                  <a:schemeClr val="tx1"/>
                </a:solidFill>
                <a:latin typeface="Comic Sans MS" pitchFamily="66" charset="0"/>
                <a:hlinkClick r:id="rId9"/>
              </a:rPr>
              <a:t>камідь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 (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9"/>
              </a:rPr>
              <a:t>Е412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),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ароматизатор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гірчиці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ароматизатор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часнику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кальцію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динатрію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 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10"/>
              </a:rPr>
              <a:t>ЕДТА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(</a:t>
            </a:r>
            <a:r>
              <a:rPr lang="ru-RU" sz="1700" i="1" dirty="0" smtClean="0">
                <a:solidFill>
                  <a:schemeClr val="tx1"/>
                </a:solidFill>
                <a:latin typeface="Comic Sans MS" pitchFamily="66" charset="0"/>
                <a:hlinkClick r:id="rId10"/>
              </a:rPr>
              <a:t>Е385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).</a:t>
            </a:r>
            <a:r>
              <a:rPr lang="ru-RU" sz="1700" b="1" dirty="0" smtClean="0">
                <a:solidFill>
                  <a:schemeClr val="tx1"/>
                </a:solidFill>
                <a:latin typeface="Comic Sans MS" pitchFamily="66" charset="0"/>
              </a:rPr>
              <a:t>  </a:t>
            </a:r>
          </a:p>
          <a:p>
            <a:r>
              <a:rPr lang="ru-RU" sz="1700" b="1" dirty="0" smtClean="0">
                <a:solidFill>
                  <a:schemeClr val="tx1"/>
                </a:solidFill>
                <a:latin typeface="Comic Sans MS" pitchFamily="66" charset="0"/>
              </a:rPr>
              <a:t>Строк та </a:t>
            </a:r>
            <a:r>
              <a:rPr lang="ru-RU" sz="1700" b="1" dirty="0" err="1" smtClean="0">
                <a:solidFill>
                  <a:schemeClr val="tx1"/>
                </a:solidFill>
                <a:latin typeface="Comic Sans MS" pitchFamily="66" charset="0"/>
              </a:rPr>
              <a:t>умови</a:t>
            </a:r>
            <a:r>
              <a:rPr lang="ru-RU" sz="17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b="1" dirty="0" err="1" smtClean="0">
                <a:solidFill>
                  <a:schemeClr val="tx1"/>
                </a:solidFill>
                <a:latin typeface="Comic Sans MS" pitchFamily="66" charset="0"/>
              </a:rPr>
              <a:t>зберігання</a:t>
            </a:r>
            <a:r>
              <a:rPr lang="ru-RU" sz="1700" b="1" dirty="0" smtClean="0">
                <a:solidFill>
                  <a:schemeClr val="tx1"/>
                </a:solidFill>
                <a:latin typeface="Comic Sans MS" pitchFamily="66" charset="0"/>
              </a:rPr>
              <a:t>: </a:t>
            </a:r>
          </a:p>
          <a:p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строк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придатності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- 6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місяців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Зберігати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за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температури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від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0 до +18°С та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відносної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вологості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повітря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не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більше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75%. Не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зберігати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на прямому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сонячному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світлі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та разом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із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продуктами,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які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мають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різкий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специфічний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запах.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Відкритий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продукт </a:t>
            </a:r>
            <a:r>
              <a:rPr lang="ru-RU" sz="1700" dirty="0" err="1" smtClean="0">
                <a:solidFill>
                  <a:schemeClr val="tx1"/>
                </a:solidFill>
                <a:latin typeface="Comic Sans MS" pitchFamily="66" charset="0"/>
              </a:rPr>
              <a:t>зберігати</a:t>
            </a:r>
            <a:r>
              <a:rPr lang="ru-RU" sz="1700" dirty="0" smtClean="0">
                <a:solidFill>
                  <a:schemeClr val="tx1"/>
                </a:solidFill>
                <a:latin typeface="Comic Sans MS" pitchFamily="66" charset="0"/>
              </a:rPr>
              <a:t> у холодильнику.</a:t>
            </a:r>
            <a:endParaRPr lang="ru-RU" sz="17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ru-RU" dirty="0"/>
          </a:p>
        </p:txBody>
      </p:sp>
      <p:pic>
        <p:nvPicPr>
          <p:cNvPr id="20484" name="Picture 4" descr="http://uk.dobavkam.net/sites/dobavkam.net/files/styles/l/public/products/sous_chumak.jpg?itok=P_5mkJ6O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684584" y="116632"/>
            <a:ext cx="3240360" cy="36004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203848" y="6237312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omic Sans MS" pitchFamily="66" charset="0"/>
                <a:hlinkClick r:id="rId12"/>
              </a:rPr>
              <a:t>Всё о </a:t>
            </a:r>
            <a:r>
              <a:rPr lang="ru-RU" sz="2800" b="1" dirty="0" smtClean="0">
                <a:solidFill>
                  <a:srgbClr val="7030A0"/>
                </a:solidFill>
                <a:latin typeface="Comic Sans MS" pitchFamily="66" charset="0"/>
                <a:hlinkClick r:id="rId12"/>
              </a:rPr>
              <a:t>"Е"</a:t>
            </a:r>
            <a:r>
              <a:rPr lang="ru-RU" sz="2800" b="1" dirty="0" smtClean="0">
                <a:latin typeface="Comic Sans MS" pitchFamily="66" charset="0"/>
                <a:hlinkClick r:id="rId12"/>
              </a:rPr>
              <a:t> добавках!</a:t>
            </a:r>
            <a:endParaRPr lang="ru-RU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 animBg="1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376</TotalTime>
  <Words>631</Words>
  <Application>Microsoft Office PowerPoint</Application>
  <PresentationFormat>Экран (4:3)</PresentationFormat>
  <Paragraphs>107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Опасные пищевые Е добавки</vt:lpstr>
      <vt:lpstr>Чипсы:    </vt:lpstr>
      <vt:lpstr>Крекеры</vt:lpstr>
      <vt:lpstr>Шоколад</vt:lpstr>
      <vt:lpstr>Напитки</vt:lpstr>
      <vt:lpstr>Слайд 7</vt:lpstr>
      <vt:lpstr>Справка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45</cp:revision>
  <dcterms:created xsi:type="dcterms:W3CDTF">2013-10-27T18:37:48Z</dcterms:created>
  <dcterms:modified xsi:type="dcterms:W3CDTF">2013-10-31T20:12:12Z</dcterms:modified>
</cp:coreProperties>
</file>